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1" r:id="rId18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6" Type="http://schemas.openxmlformats.org/officeDocument/2006/relationships/slide" Target="slides/slide6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4" name="Shape 9804"/>
        <p:cNvGrpSpPr/>
        <p:nvPr/>
      </p:nvGrpSpPr>
      <p:grpSpPr>
        <a:xfrm>
          <a:off x="0" y="0"/>
          <a:ext cx="0" cy="0"/>
          <a:chOff x="0" y="0"/>
          <a:chExt cx="0" cy="0"/>
        </a:xfrm>
      </p:grpSpPr>
      <p:sp>
        <p:nvSpPr>
          <p:cNvPr id="9805" name="Google Shape;9805;p66:notes"/>
          <p:cNvSpPr/>
          <p:nvPr>
            <p:ph idx="2" type="sldImg"/>
          </p:nvPr>
        </p:nvSpPr>
        <p:spPr>
          <a:xfrm>
            <a:off x="1258888" y="239713"/>
            <a:ext cx="4795837" cy="35972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06" name="Google Shape;9806;p66:notes"/>
          <p:cNvSpPr txBox="1"/>
          <p:nvPr>
            <p:ph idx="1" type="body"/>
          </p:nvPr>
        </p:nvSpPr>
        <p:spPr>
          <a:xfrm>
            <a:off x="244475" y="4000500"/>
            <a:ext cx="6583363" cy="536098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a:t>Holdings Session 6 -- Recording Complex Holdings</a:t>
            </a:r>
            <a:endParaRPr/>
          </a:p>
          <a:p>
            <a:pPr indent="0" lvl="0" marL="0" rtl="0" algn="ctr">
              <a:spcBef>
                <a:spcPts val="0"/>
              </a:spcBef>
              <a:spcAft>
                <a:spcPts val="0"/>
              </a:spcAft>
              <a:buNone/>
            </a:pPr>
            <a:r>
              <a:rPr b="1" lang="en-US"/>
              <a:t>Contents</a:t>
            </a:r>
            <a:endParaRPr/>
          </a:p>
          <a:p>
            <a:pPr indent="0" lvl="0" marL="0" rtl="0" algn="l">
              <a:lnSpc>
                <a:spcPct val="70000"/>
              </a:lnSpc>
              <a:spcBef>
                <a:spcPts val="0"/>
              </a:spcBef>
              <a:spcAft>
                <a:spcPts val="0"/>
              </a:spcAft>
              <a:buNone/>
            </a:pPr>
            <a:r>
              <a:rPr lang="en-US"/>
              <a:t>Preliminary note: Captions not ending in a period</a:t>
            </a:r>
            <a:endParaRPr/>
          </a:p>
          <a:p>
            <a:pPr indent="0" lvl="0" marL="0" rtl="0" algn="l">
              <a:lnSpc>
                <a:spcPct val="70000"/>
              </a:lnSpc>
              <a:spcBef>
                <a:spcPts val="0"/>
              </a:spcBef>
              <a:spcAft>
                <a:spcPts val="0"/>
              </a:spcAft>
              <a:buNone/>
            </a:pPr>
            <a:r>
              <a:rPr lang="en-US"/>
              <a:t>A.  Base Volumes, Supplements, and Indexes (86X)  (Slides 2-7)</a:t>
            </a:r>
            <a:endParaRPr/>
          </a:p>
          <a:p>
            <a:pPr indent="0" lvl="0" marL="0" rtl="0" algn="l">
              <a:lnSpc>
                <a:spcPct val="70000"/>
              </a:lnSpc>
              <a:spcBef>
                <a:spcPts val="0"/>
              </a:spcBef>
              <a:spcAft>
                <a:spcPts val="0"/>
              </a:spcAft>
              <a:buNone/>
            </a:pPr>
            <a:r>
              <a:rPr lang="en-US"/>
              <a:t>B.  Dates as Enumeration (Slide 8)</a:t>
            </a:r>
            <a:endParaRPr/>
          </a:p>
          <a:p>
            <a:pPr indent="0" lvl="0" marL="0" rtl="0" algn="l">
              <a:lnSpc>
                <a:spcPct val="70000"/>
              </a:lnSpc>
              <a:spcBef>
                <a:spcPts val="0"/>
              </a:spcBef>
              <a:spcAft>
                <a:spcPts val="0"/>
              </a:spcAft>
              <a:buNone/>
            </a:pPr>
            <a:r>
              <a:rPr lang="en-US"/>
              <a:t>C.  Dates with Divisions  (Slides 11-12</a:t>
            </a:r>
            <a:endParaRPr/>
          </a:p>
          <a:p>
            <a:pPr indent="0" lvl="0" marL="0" rtl="0" algn="l">
              <a:lnSpc>
                <a:spcPct val="70000"/>
              </a:lnSpc>
              <a:spcBef>
                <a:spcPts val="0"/>
              </a:spcBef>
              <a:spcAft>
                <a:spcPts val="0"/>
              </a:spcAft>
              <a:buNone/>
            </a:pPr>
            <a:r>
              <a:rPr lang="en-US"/>
              <a:t>D.  Series Designations (Slide 13)</a:t>
            </a:r>
            <a:endParaRPr/>
          </a:p>
          <a:p>
            <a:pPr indent="0" lvl="0" marL="0" rtl="0" algn="l">
              <a:lnSpc>
                <a:spcPct val="70000"/>
              </a:lnSpc>
              <a:spcBef>
                <a:spcPts val="0"/>
              </a:spcBef>
              <a:spcAft>
                <a:spcPts val="0"/>
              </a:spcAft>
              <a:buNone/>
            </a:pPr>
            <a:r>
              <a:rPr lang="en-US"/>
              <a:t>E.  Ordinal Numbers (Slides 14-15)</a:t>
            </a:r>
            <a:endParaRPr/>
          </a:p>
          <a:p>
            <a:pPr indent="0" lvl="0" marL="0" rtl="0" algn="l">
              <a:lnSpc>
                <a:spcPct val="80000"/>
              </a:lnSpc>
              <a:spcBef>
                <a:spcPts val="0"/>
              </a:spcBef>
              <a:spcAft>
                <a:spcPts val="0"/>
              </a:spcAft>
              <a:buNone/>
            </a:pPr>
            <a:r>
              <a:rPr lang="en-US"/>
              <a:t>F.  Gaps  (Slide 15)</a:t>
            </a:r>
            <a:endParaRPr/>
          </a:p>
          <a:p>
            <a:pPr indent="0" lvl="0" marL="0" rtl="0" algn="l">
              <a:lnSpc>
                <a:spcPct val="80000"/>
              </a:lnSpc>
              <a:spcBef>
                <a:spcPts val="0"/>
              </a:spcBef>
              <a:spcAft>
                <a:spcPts val="0"/>
              </a:spcAft>
              <a:buNone/>
            </a:pPr>
            <a:r>
              <a:rPr lang="en-US"/>
              <a:t>G. Roman Numerals</a:t>
            </a:r>
            <a:endParaRPr/>
          </a:p>
          <a:p>
            <a:pPr indent="0" lvl="0" marL="0" rtl="0" algn="l">
              <a:lnSpc>
                <a:spcPct val="80000"/>
              </a:lnSpc>
              <a:spcBef>
                <a:spcPts val="0"/>
              </a:spcBef>
              <a:spcAft>
                <a:spcPts val="0"/>
              </a:spcAft>
              <a:buNone/>
            </a:pPr>
            <a:r>
              <a:rPr lang="en-US"/>
              <a:t>H.  Captionless Enumeration (Slide 16)</a:t>
            </a:r>
            <a:endParaRPr/>
          </a:p>
          <a:p>
            <a:pPr indent="0" lvl="0" marL="0" rtl="0" algn="l">
              <a:lnSpc>
                <a:spcPct val="80000"/>
              </a:lnSpc>
              <a:spcBef>
                <a:spcPts val="0"/>
              </a:spcBef>
              <a:spcAft>
                <a:spcPts val="0"/>
              </a:spcAft>
              <a:buNone/>
            </a:pPr>
            <a:r>
              <a:rPr lang="en-US"/>
              <a:t>I.  Enumeration with Symbols and Internal Hyphens (Slide 17)</a:t>
            </a:r>
            <a:endParaRPr/>
          </a:p>
          <a:p>
            <a:pPr indent="0" lvl="0" marL="0" rtl="0" algn="l">
              <a:lnSpc>
                <a:spcPct val="80000"/>
              </a:lnSpc>
              <a:spcBef>
                <a:spcPts val="0"/>
              </a:spcBef>
              <a:spcAft>
                <a:spcPts val="0"/>
              </a:spcAft>
              <a:buNone/>
            </a:pPr>
            <a:r>
              <a:rPr lang="en-US"/>
              <a:t>J.  Alphabetic Enumeration (Slide 18)</a:t>
            </a:r>
            <a:endParaRPr/>
          </a:p>
          <a:p>
            <a:pPr indent="0" lvl="0" marL="0" rtl="0" algn="l">
              <a:lnSpc>
                <a:spcPct val="80000"/>
              </a:lnSpc>
              <a:spcBef>
                <a:spcPts val="0"/>
              </a:spcBef>
              <a:spcAft>
                <a:spcPts val="0"/>
              </a:spcAft>
              <a:buNone/>
            </a:pPr>
            <a:r>
              <a:rPr lang="en-US"/>
              <a:t>K.  Alternative Enumeration (Slide 19)</a:t>
            </a:r>
            <a:endParaRPr b="1"/>
          </a:p>
          <a:p>
            <a:pPr indent="0" lvl="0" marL="0" rtl="0" algn="l">
              <a:spcBef>
                <a:spcPts val="0"/>
              </a:spcBef>
              <a:spcAft>
                <a:spcPts val="0"/>
              </a:spcAft>
              <a:buNone/>
            </a:pPr>
            <a:r>
              <a:rPr b="1" lang="en-US"/>
              <a:t>Warm Up Exercises</a:t>
            </a:r>
            <a:endParaRPr/>
          </a:p>
          <a:p>
            <a:pPr indent="0" lvl="0" marL="0" rtl="0" algn="l">
              <a:spcBef>
                <a:spcPts val="0"/>
              </a:spcBef>
              <a:spcAft>
                <a:spcPts val="0"/>
              </a:spcAft>
              <a:buNone/>
            </a:pPr>
            <a:r>
              <a:rPr lang="en-US"/>
              <a:t>Ask attendees to talk about the “problem holdings” that have been most bothersome in their local libraries.  If any of the topics that arise are not  covered here, note them down for possible later discussion or research.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50000"/>
              </a:lnSpc>
              <a:spcBef>
                <a:spcPts val="0"/>
              </a:spcBef>
              <a:spcAft>
                <a:spcPts val="0"/>
              </a:spcAft>
              <a:buNone/>
            </a:pPr>
            <a:r>
              <a:t/>
            </a:r>
            <a:endParaRPr b="1"/>
          </a:p>
          <a:p>
            <a:pPr indent="0" lvl="0" marL="0" rtl="0" algn="l">
              <a:lnSpc>
                <a:spcPct val="50000"/>
              </a:lnSpc>
              <a:spcBef>
                <a:spcPts val="0"/>
              </a:spcBef>
              <a:spcAft>
                <a:spcPts val="0"/>
              </a:spcAft>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notesSlide" Target="../notesSlides/notesSlide66.xml"/></Relationships>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7" name="Shape 9807"/>
        <p:cNvGrpSpPr/>
        <p:nvPr/>
      </p:nvGrpSpPr>
      <p:grpSpPr>
        <a:xfrm>
          <a:off x="0" y="0"/>
          <a:ext cx="0" cy="0"/>
          <a:chOff x="0" y="0"/>
          <a:chExt cx="0" cy="0"/>
        </a:xfrm>
      </p:grpSpPr>
      <p:sp>
        <p:nvSpPr>
          <p:cNvPr id="9808" name="Google Shape;9808;p149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09" name="Google Shape;9809;p149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10" name="Google Shape;9810;p1496"/>
          <p:cNvSpPr txBox="1"/>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11" name="Google Shape;9811;p1496"/>
          <p:cNvSpPr txBox="1"/>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12" name="Google Shape;9812;p1496"/>
          <p:cNvSpPr txBox="1"/>
          <p:nvPr>
            <p:ph type="title"/>
          </p:nvPr>
        </p:nvSpPr>
        <p:spPr>
          <a:xfrm>
            <a:off x="0" y="146050"/>
            <a:ext cx="9144000" cy="996950"/>
          </a:xfrm>
          <a:prstGeom prst="rect">
            <a:avLst/>
          </a:prstGeom>
          <a:solidFill>
            <a:srgbClr val="006666"/>
          </a:solidFill>
          <a:ln>
            <a:noFill/>
          </a:ln>
        </p:spPr>
        <p:txBody>
          <a:bodyPr anchorCtr="0" anchor="ctr" bIns="46025" lIns="92075" spcFirstLastPara="1" rIns="92075" wrap="square" tIns="46025">
            <a:noAutofit/>
          </a:bodyPr>
          <a:lstStyle/>
          <a:p>
            <a:pPr indent="0" lvl="0" marL="0" rtl="0" algn="ctr">
              <a:lnSpc>
                <a:spcPct val="80000"/>
              </a:lnSpc>
              <a:spcBef>
                <a:spcPts val="0"/>
              </a:spcBef>
              <a:spcAft>
                <a:spcPts val="0"/>
              </a:spcAft>
              <a:buNone/>
            </a:pPr>
            <a:r>
              <a:rPr lang="en-US"/>
              <a:t>Holdings Session 6 --</a:t>
            </a:r>
            <a:br>
              <a:rPr lang="en-US" sz="4000"/>
            </a:br>
            <a:r>
              <a:rPr lang="en-US" sz="3600"/>
              <a:t>Special Problems</a:t>
            </a:r>
            <a:endParaRPr/>
          </a:p>
        </p:txBody>
      </p:sp>
      <p:sp>
        <p:nvSpPr>
          <p:cNvPr id="9813" name="Google Shape;9813;p1496"/>
          <p:cNvSpPr txBox="1"/>
          <p:nvPr>
            <p:ph idx="1" type="body"/>
          </p:nvPr>
        </p:nvSpPr>
        <p:spPr>
          <a:xfrm>
            <a:off x="762000" y="1371600"/>
            <a:ext cx="7696200" cy="5181600"/>
          </a:xfrm>
          <a:prstGeom prst="rect">
            <a:avLst/>
          </a:prstGeom>
          <a:noFill/>
          <a:ln>
            <a:noFill/>
          </a:ln>
        </p:spPr>
        <p:txBody>
          <a:bodyPr anchorCtr="0" anchor="t" bIns="46025" lIns="92075" spcFirstLastPara="1" rIns="92075" wrap="square" tIns="46025">
            <a:noAutofit/>
          </a:bodyPr>
          <a:lstStyle/>
          <a:p>
            <a:pPr indent="-342900" lvl="0" marL="342900" rtl="0" algn="l">
              <a:lnSpc>
                <a:spcPct val="70000"/>
              </a:lnSpc>
              <a:spcBef>
                <a:spcPts val="0"/>
              </a:spcBef>
              <a:spcAft>
                <a:spcPts val="0"/>
              </a:spcAft>
              <a:buClr>
                <a:srgbClr val="FFCC66"/>
              </a:buClr>
              <a:buSzPts val="3200"/>
              <a:buFont typeface="Tahoma"/>
              <a:buNone/>
            </a:pPr>
            <a:r>
              <a:rPr i="1" lang="en-US">
                <a:solidFill>
                  <a:srgbClr val="FFCC66"/>
                </a:solidFill>
              </a:rPr>
              <a:t>How do we deal with</a:t>
            </a:r>
            <a:r>
              <a:rPr i="1" lang="en-US" sz="2800">
                <a:solidFill>
                  <a:srgbClr val="FFCC66"/>
                </a:solidFill>
              </a:rPr>
              <a:t>…</a:t>
            </a:r>
            <a:endParaRPr i="1" sz="2800">
              <a:solidFill>
                <a:srgbClr val="FFFF00"/>
              </a:solidFill>
            </a:endParaRPr>
          </a:p>
          <a:p>
            <a:pPr indent="-285750" lvl="1" marL="742950" rtl="0" algn="l">
              <a:lnSpc>
                <a:spcPct val="70000"/>
              </a:lnSpc>
              <a:spcBef>
                <a:spcPts val="560"/>
              </a:spcBef>
              <a:spcAft>
                <a:spcPts val="0"/>
              </a:spcAft>
              <a:buClr>
                <a:schemeClr val="lt1"/>
              </a:buClr>
              <a:buSzPts val="2800"/>
              <a:buFont typeface="Tahoma"/>
              <a:buNone/>
            </a:pPr>
            <a:r>
              <a:rPr i="1" lang="en-US"/>
              <a:t>captions not ending in a period?</a:t>
            </a:r>
            <a:endParaRPr/>
          </a:p>
          <a:p>
            <a:pPr indent="-285750" lvl="1" marL="742950" rtl="0" algn="l">
              <a:lnSpc>
                <a:spcPct val="80000"/>
              </a:lnSpc>
              <a:spcBef>
                <a:spcPts val="560"/>
              </a:spcBef>
              <a:spcAft>
                <a:spcPts val="0"/>
              </a:spcAft>
              <a:buClr>
                <a:schemeClr val="lt1"/>
              </a:buClr>
              <a:buSzPts val="2800"/>
              <a:buFont typeface="Tahoma"/>
              <a:buNone/>
            </a:pPr>
            <a:r>
              <a:rPr i="1" lang="en-US"/>
              <a:t>supplements and indexes?</a:t>
            </a:r>
            <a:endParaRPr/>
          </a:p>
          <a:p>
            <a:pPr indent="-285750" lvl="1" marL="742950" rtl="0" algn="l">
              <a:lnSpc>
                <a:spcPct val="90000"/>
              </a:lnSpc>
              <a:spcBef>
                <a:spcPts val="560"/>
              </a:spcBef>
              <a:spcAft>
                <a:spcPts val="0"/>
              </a:spcAft>
              <a:buClr>
                <a:schemeClr val="lt1"/>
              </a:buClr>
              <a:buSzPts val="2800"/>
              <a:buFont typeface="Tahoma"/>
              <a:buNone/>
            </a:pPr>
            <a:r>
              <a:rPr i="1" lang="en-US"/>
              <a:t>ordinal numbers?</a:t>
            </a:r>
            <a:endParaRPr/>
          </a:p>
          <a:p>
            <a:pPr indent="-285750" lvl="1" marL="742950" rtl="0" algn="l">
              <a:lnSpc>
                <a:spcPct val="90000"/>
              </a:lnSpc>
              <a:spcBef>
                <a:spcPts val="560"/>
              </a:spcBef>
              <a:spcAft>
                <a:spcPts val="0"/>
              </a:spcAft>
              <a:buClr>
                <a:schemeClr val="lt1"/>
              </a:buClr>
              <a:buSzPts val="2800"/>
              <a:buFont typeface="Tahoma"/>
              <a:buNone/>
            </a:pPr>
            <a:r>
              <a:rPr i="1" lang="en-US"/>
              <a:t>numbers without captions?</a:t>
            </a:r>
            <a:endParaRPr/>
          </a:p>
          <a:p>
            <a:pPr indent="-285750" lvl="1" marL="742950" rtl="0" algn="l">
              <a:lnSpc>
                <a:spcPct val="90000"/>
              </a:lnSpc>
              <a:spcBef>
                <a:spcPts val="560"/>
              </a:spcBef>
              <a:spcAft>
                <a:spcPts val="0"/>
              </a:spcAft>
              <a:buClr>
                <a:schemeClr val="lt1"/>
              </a:buClr>
              <a:buSzPts val="2800"/>
              <a:buFont typeface="Tahoma"/>
              <a:buNone/>
            </a:pPr>
            <a:r>
              <a:rPr i="1" lang="en-US"/>
              <a:t>dates with internal numbering?</a:t>
            </a:r>
            <a:endParaRPr/>
          </a:p>
          <a:p>
            <a:pPr indent="-285750" lvl="1" marL="742950" rtl="0" algn="l">
              <a:lnSpc>
                <a:spcPct val="90000"/>
              </a:lnSpc>
              <a:spcBef>
                <a:spcPts val="560"/>
              </a:spcBef>
              <a:spcAft>
                <a:spcPts val="0"/>
              </a:spcAft>
              <a:buClr>
                <a:schemeClr val="lt1"/>
              </a:buClr>
              <a:buSzPts val="2800"/>
              <a:buFont typeface="Tahoma"/>
              <a:buNone/>
            </a:pPr>
            <a:r>
              <a:rPr i="1" lang="en-US"/>
              <a:t>symbols, hyphens, coding challenges?</a:t>
            </a:r>
            <a:endParaRPr/>
          </a:p>
          <a:p>
            <a:pPr indent="-285750" lvl="1" marL="742950" rtl="0" algn="l">
              <a:lnSpc>
                <a:spcPct val="90000"/>
              </a:lnSpc>
              <a:spcBef>
                <a:spcPts val="560"/>
              </a:spcBef>
              <a:spcAft>
                <a:spcPts val="0"/>
              </a:spcAft>
              <a:buClr>
                <a:schemeClr val="lt1"/>
              </a:buClr>
              <a:buSzPts val="2800"/>
              <a:buFont typeface="Tahoma"/>
              <a:buNone/>
            </a:pPr>
            <a:r>
              <a:rPr i="1" lang="en-US"/>
              <a:t>“new series” designations?</a:t>
            </a:r>
            <a:endParaRPr/>
          </a:p>
          <a:p>
            <a:pPr indent="-285750" lvl="1" marL="742950" rtl="0" algn="l">
              <a:lnSpc>
                <a:spcPct val="90000"/>
              </a:lnSpc>
              <a:spcBef>
                <a:spcPts val="560"/>
              </a:spcBef>
              <a:spcAft>
                <a:spcPts val="0"/>
              </a:spcAft>
              <a:buClr>
                <a:schemeClr val="lt1"/>
              </a:buClr>
              <a:buSzPts val="2800"/>
              <a:buFont typeface="Tahoma"/>
              <a:buNone/>
            </a:pPr>
            <a:r>
              <a:rPr i="1" lang="en-US"/>
              <a:t>alphabetic enumeration?</a:t>
            </a:r>
            <a:endParaRPr/>
          </a:p>
          <a:p>
            <a:pPr indent="-285750" lvl="1" marL="742950" rtl="0" algn="l">
              <a:lnSpc>
                <a:spcPct val="90000"/>
              </a:lnSpc>
              <a:spcBef>
                <a:spcPts val="560"/>
              </a:spcBef>
              <a:spcAft>
                <a:spcPts val="0"/>
              </a:spcAft>
              <a:buClr>
                <a:schemeClr val="lt1"/>
              </a:buClr>
              <a:buSzPts val="2800"/>
              <a:buFont typeface="Tahoma"/>
              <a:buNone/>
            </a:pPr>
            <a:r>
              <a:rPr i="1" lang="en-US"/>
              <a:t>alternative enumeration and chronology?</a:t>
            </a:r>
            <a:endParaRPr/>
          </a:p>
          <a:p>
            <a:pPr indent="-285750" lvl="1" marL="742950" rtl="0" algn="l">
              <a:lnSpc>
                <a:spcPct val="90000"/>
              </a:lnSpc>
              <a:spcBef>
                <a:spcPts val="560"/>
              </a:spcBef>
              <a:spcAft>
                <a:spcPts val="0"/>
              </a:spcAft>
              <a:buClr>
                <a:srgbClr val="FFCC66"/>
              </a:buClr>
              <a:buSzPts val="2800"/>
              <a:buFont typeface="Tahoma"/>
              <a:buNone/>
            </a:pPr>
            <a:r>
              <a:rPr i="1" lang="en-US">
                <a:solidFill>
                  <a:srgbClr val="FFCC66"/>
                </a:solidFill>
              </a:rPr>
              <a:t>what’s</a:t>
            </a:r>
            <a:r>
              <a:rPr i="1" lang="en-US">
                <a:solidFill>
                  <a:srgbClr val="FFFF00"/>
                </a:solidFill>
              </a:rPr>
              <a:t> </a:t>
            </a:r>
            <a:r>
              <a:rPr i="1" lang="en-US" u="sng">
                <a:solidFill>
                  <a:srgbClr val="FFFF00"/>
                </a:solidFill>
              </a:rPr>
              <a:t>your </a:t>
            </a:r>
            <a:r>
              <a:rPr i="1" lang="en-US">
                <a:solidFill>
                  <a:srgbClr val="FFCC66"/>
                </a:solidFill>
              </a:rPr>
              <a:t>worst nightmare?</a:t>
            </a:r>
            <a:r>
              <a:rPr lang="en-US" sz="2400">
                <a:solidFill>
                  <a:srgbClr val="FFFF00"/>
                </a:solidFill>
                <a:latin typeface="Arial Narrow"/>
                <a:ea typeface="Arial Narrow"/>
                <a:cs typeface="Arial Narrow"/>
                <a:sym typeface="Arial Narrow"/>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